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6858000" cx="9144000"/>
  <p:notesSz cx="6858000" cy="9144000"/>
  <p:embeddedFontLst>
    <p:embeddedFont>
      <p:font typeface="Tahoma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Tahom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Tahoma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0adb63c47_0_2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0adb63c4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0adb63c47_0_2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0adb63c4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0adb63c47_0_2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0adb63c4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0adb63c47_0_2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0adb63c4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0adb63c47_0_2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0adb63c4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0adb63c47_0_2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0adb63c4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0d0ce5bd3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0d0ce5b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0adb63c47_0_2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0adb63c4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0adb63c47_0_2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0adb63c4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0adb63c47_0_2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0adb63c4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0d0ce5bd3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0d0ce5b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0adb63c47_0_2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0adb63c47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0adb63c47_0_2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0adb63c4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0adb63c47_0_2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0adb63c4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0adb63c47_0_28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80adb63c4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0adb63c47_0_29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0adb63c4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0adb63c47_0_29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0adb63c4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0adb63c47_0_30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0adb63c4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0adb63c47_0_3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0adb63c47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0adb63c47_0_3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0adb63c4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0adb63c47_0_3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0adb63c4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0d0ce5bd3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0d0ce5b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0d0ce5a04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0d0ce5a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0d0ce5bd3_0_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0d0ce5bd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0d0ce5bd3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0d0ce5bd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0adb63c47_0_3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0adb63c47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0adb63c47_0_3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0adb63c4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0adb63c47_0_3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0adb63c4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0adb63c47_0_3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0adb63c4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0adb63c47_0_3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80adb63c4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adb63c47_0_2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adb63c4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0adb63c47_0_3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80adb63c4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0adb63c47_0_3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0adb63c4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0d0ce5a04_0_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0d0ce5a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:notes"/>
          <p:cNvSpPr/>
          <p:nvPr>
            <p:ph idx="2" type="sldImg"/>
          </p:nvPr>
        </p:nvSpPr>
        <p:spPr>
          <a:xfrm>
            <a:off x="1270000" y="762000"/>
            <a:ext cx="5080000" cy="38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5:notes"/>
          <p:cNvSpPr txBox="1"/>
          <p:nvPr>
            <p:ph idx="1" type="body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6"/>
              <a:buFont typeface="Calibri"/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0adb63c47_0_20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0adb63c4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adb63c47_0_2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0adb63c4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0adb63c47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0adb63c4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0adb63c47_0_2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0adb63c4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0d0ce5bd3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0d0ce5b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4" name="Google Shape;24;p2"/>
            <p:cNvGrpSpPr/>
            <p:nvPr/>
          </p:nvGrpSpPr>
          <p:grpSpPr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>
                <a:gsLst>
                  <a:gs pos="0">
                    <a:schemeClr val="folHlink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chemeClr val="hlink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flipH="1" rot="10800000">
              <a:off x="199" y="2054"/>
              <a:ext cx="5476" cy="3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Font typeface="Noto Sans Symbols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0" type="dt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"/>
          <p:cNvSpPr txBox="1"/>
          <p:nvPr>
            <p:ph idx="11" type="ftr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2" type="sldNum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 rot="5400000">
            <a:off x="3011488" y="188913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 rot="5400000">
            <a:off x="5020469" y="2197894"/>
            <a:ext cx="5918200" cy="1951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 rot="5400000">
            <a:off x="1042194" y="323057"/>
            <a:ext cx="5918200" cy="570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826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5145088" y="2017713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70" name="Google Shape;70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71" name="Google Shape;71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72" name="Google Shape;72;p8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indent="-32639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indent="-3048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2921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indent="-2921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indent="-2921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indent="-2921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86" name="Google Shape;86;p10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>
            <a:gsLst>
              <a:gs pos="0">
                <a:schemeClr val="folHlink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hlink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1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Этапы проектирования программ. Анализ</a:t>
            </a:r>
            <a:endParaRPr/>
          </a:p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5" y="123633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Источники бизнес-требований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Заказчики или бизнес-пользователи продукта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Они заказывают или приобретают программный продукт для решения своих проблем и достижения своих целей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При этом не обязательно эти люди сами будут пользоваться продуктом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Источники пользовательских требований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Люди, которые будут непосредственно работать с продуктом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Они лучше других представляют, какие задачи помогает решать продукт, в чём он должен быть эффективен, и как он должен выглядеть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Поэтому методы выявления пользовательских требований лучше всего проработаны и формализованы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Требования уровня реализации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Отражают потребности команды разработчиков продукта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С одной стороны, разработчики являются потребителями этих требований: им нужно детальное представление о том, как создавать продукт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С другой стороны, команда разработки отчасти является и источником этих требований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75" y="1692475"/>
            <a:ext cx="860394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194475" y="404475"/>
            <a:ext cx="567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Карл Вигерс. Разработка требований к ПО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Бизнес-требования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Самый высший вид требований в иерархии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Представляют собой цели, которых хочет достичь бизнес с разработкой продукта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Бизнес как правило интересуют показатели, которые напрямую или косвенно должны влиять на доходы компании.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97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Примеры бизнес-требований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Снизить расходы отдела закупок компании путем автоматизации процессов на 25%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Сократить минимальное время оформления заказа с 10 до 3 минут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Увеличить % продаж с цифрового канала до 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Концепция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356878"/>
            <a:ext cx="8520600" cy="28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Базовое понятие, которое выходит из бизнес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Концепция подразумевает то, как мы будем добиваться бизнес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Будет ли это приложение, чат-бот, или веб-сервис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107637"/>
            <a:ext cx="9144000" cy="25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Проблемы</a:t>
            </a:r>
            <a:endParaRPr/>
          </a:p>
        </p:txBody>
      </p:sp>
      <p:pic>
        <p:nvPicPr>
          <p:cNvPr id="157" name="Google Shape;157;p2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2444" y="1988840"/>
            <a:ext cx="559911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Примеры бизнес-правил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Сайт интернет-магазина должен соответствовать требованиям закона “О персональных данных”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Расчеты индивидуальной ставки должны производиться на основе стандарта “....”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Регистрация пользователей должна проходить строго с подтверждением их возраста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Результат этапа</a:t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Концепция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Бизнес-ограничения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Пользовательские требования</a:t>
            </a:r>
            <a:endParaRPr/>
          </a:p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Важно, чтобы пользовательские требования напрямую отражали бизнес требования и помогали в достижении этих целей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Как правило, пользовательские требования записываются в виде пользовательских историй (user story) в рамках этапов (эпиков), что помогает ориентироваться в совокупности пользовательских требований.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пользовательских требований</a:t>
            </a:r>
            <a:endParaRPr/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560167"/>
            <a:ext cx="72375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32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Функциональные требования</a:t>
            </a:r>
            <a:endParaRPr/>
          </a:p>
        </p:txBody>
      </p:sp>
      <p:sp>
        <p:nvSpPr>
          <p:cNvPr id="312" name="Google Shape;312;p5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Напрямую зависят от пользовательских требований и должны полностью удовлетворять их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Представляют собой совокупность задач, которые даются разработчикам с довольно исчерпывающим описанием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Функционал и поведение нашего продукта при разных действиях пользователя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212" y="0"/>
            <a:ext cx="5725575" cy="67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 функциональных требований</a:t>
            </a: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66567"/>
            <a:ext cx="65436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Ограничения</a:t>
            </a:r>
            <a:endParaRPr/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1" cy="497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Границы продукта, ограничения</a:t>
            </a:r>
            <a:endParaRPr/>
          </a:p>
        </p:txBody>
      </p:sp>
      <p:pic>
        <p:nvPicPr>
          <p:cNvPr id="330" name="Google Shape;3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6200"/>
            <a:ext cx="8107117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69700"/>
            <a:ext cx="7471726" cy="14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417"/>
            <a:ext cx="8839201" cy="497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9642"/>
            <a:ext cx="8839201" cy="497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Не функциональные требования</a:t>
            </a:r>
            <a:endParaRPr/>
          </a:p>
        </p:txBody>
      </p:sp>
      <p:sp>
        <p:nvSpPr>
          <p:cNvPr id="349" name="Google Shape;349;p5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Вторичные требования, которые напрямую не касаются бизнес-требований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Являются очень важными при построении архитектуры проекта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Представляют собой совокупность условий, которые связаны с аппаратными характеристиками проекта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Примеры не функциональных требований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Суточная нагрузка на сервер будет составлять 3 000 пользователей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Одновременно должно обрабатываться до 1 000 пользователей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Сервис должен полностью загружаться со скоростью в 0,4 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Сервис должен работать во всех основных браузерах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Разработка требований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Сбор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Анализ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Документирование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Утверждение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1976"/>
            <a:ext cx="9143999" cy="198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Сбор требований - что делать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Выявляем бизнес-требования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Выявляем роли и целевую аудиторию продукта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- Выявляем пользовательские “болевые точки”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Сбор требований - как делать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1860"/>
              <a:t>- Выбор сторонника продукта (лицо, которое отвечает за цели и потребности пользователей)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1860"/>
              <a:t>- Сбор фокус-групп пользователей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1860"/>
              <a:t>- Проведение интервью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1860"/>
              <a:t>- Анализ документов от Заказчика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US" sz="1860"/>
              <a:t>- и т.д.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Требования к программному продукту</a:t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Анализ требований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/>
              <a:t>- Сравниваем бизнес-требования и пользовательские требования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/>
              <a:t>- Избавляемся от ненужных требований (решаем вместе с бизнесом)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/>
              <a:t>- Создаем границы продукта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/>
              <a:t>- Создаем функциональные требования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60"/>
              <a:t>- Проводим анализ на предмет наличия ошибок, конфликтности и пробелов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6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Документирование требований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860"/>
              <a:t>!	</a:t>
            </a:r>
            <a:r>
              <a:rPr lang="en-US" sz="1860"/>
              <a:t>Не стоит все собранные требования записывать в один бесконечный долгий список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60"/>
              <a:t>Важно, чтобы требования было понятно и интересно читать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860"/>
              <a:t>Можно использовать таблицы, графики, схемы и т.д.</a:t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86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Управление требованиями</a:t>
            </a:r>
            <a:endParaRPr/>
          </a:p>
        </p:txBody>
      </p:sp>
      <p:pic>
        <p:nvPicPr>
          <p:cNvPr id="392" name="Google Shape;3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96700"/>
            <a:ext cx="8991601" cy="282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4294967295" type="title"/>
          </p:nvPr>
        </p:nvSpPr>
        <p:spPr>
          <a:xfrm>
            <a:off x="1259632" y="619548"/>
            <a:ext cx="8114018" cy="987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Причины сложности</a:t>
            </a:r>
            <a:endParaRPr sz="44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827584" y="1700055"/>
            <a:ext cx="8390250" cy="3457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23520" lvl="0" marL="34290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сложность реальной предметной области, из которой исходит заказ на разработку;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520" lvl="0" marL="34290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трудность управления процессом разработки;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520" lvl="0" marL="34290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необходимость обеспечить достаточную гибкость программы;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520" lvl="0" marL="342900" marR="0" rtl="0" algn="l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11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неудовлетворительными способами описания поведения больших дискретных систем.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89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495913" y="5854640"/>
            <a:ext cx="82950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“Сложность программного обеспечения - отнюдь не случайное его свойство” [Брукс, No Silver Bullet]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Способы борьбы со сложностью</a:t>
            </a:r>
            <a:endParaRPr/>
          </a:p>
        </p:txBody>
      </p:sp>
      <p:sp>
        <p:nvSpPr>
          <p:cNvPr id="405" name="Google Shape;405;p68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Декомпозиция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Алгоритмическая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Объектно-ориентированная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</a:pPr>
            <a:r>
              <a:rPr lang="en-US"/>
              <a:t>И т.д.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Абстракция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Иерархия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Абстрактные уровни</a:t>
            </a:r>
            <a:endParaRPr/>
          </a:p>
        </p:txBody>
      </p:sp>
      <p:sp>
        <p:nvSpPr>
          <p:cNvPr id="411" name="Google Shape;411;p69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Концептуальный уровень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Логический уровень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Физический уровень</a:t>
            </a:r>
            <a:endParaRPr/>
          </a:p>
          <a:p>
            <a:pPr indent="-22098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-22098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rPr lang="en-US"/>
              <a:t>Еще пример: Семиуровневая модель OSI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Цели проектирования</a:t>
            </a:r>
            <a:endParaRPr/>
          </a:p>
        </p:txBody>
      </p:sp>
      <p:sp>
        <p:nvSpPr>
          <p:cNvPr id="417" name="Google Shape;417;p70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«Цель проектирования - выявление ясной и относительно простой внутренней структуры, иногда называемой архитектурой... Проект есть окончательный продукт процесса проектирования»</a:t>
            </a:r>
            <a:endParaRPr/>
          </a:p>
          <a:p>
            <a:pPr indent="-342900" lvl="0" marL="342900" rt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rPr b="1" lang="en-US"/>
              <a:t>Страуструп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Понятие архитектуры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Формализованное (структурированное) описание работы системы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rPr lang="en-US"/>
              <a:t>Для каждого типа системы существуют свои языки и средства описания архитектуры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Виды анализа</a:t>
            </a:r>
            <a:endParaRPr/>
          </a:p>
        </p:txBody>
      </p:sp>
      <p:sp>
        <p:nvSpPr>
          <p:cNvPr id="429" name="Google Shape;429;p72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Системный анализ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Объектно-ориентированный анализ</a:t>
            </a:r>
            <a:endParaRPr/>
          </a:p>
          <a:p>
            <a:pPr indent="-22098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др.</a:t>
            </a:r>
            <a:endParaRPr/>
          </a:p>
          <a:p>
            <a:pPr indent="-22098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3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Системный анализ</a:t>
            </a:r>
            <a:endParaRPr/>
          </a:p>
        </p:txBody>
      </p:sp>
      <p:sp>
        <p:nvSpPr>
          <p:cNvPr id="435" name="Google Shape;435;p73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Общая теория систем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Подсистема-система-надсистема</a:t>
            </a:r>
            <a:endParaRPr/>
          </a:p>
        </p:txBody>
      </p:sp>
      <p:pic>
        <p:nvPicPr>
          <p:cNvPr descr="ÐÐ°ÑÑÐ¸Ð½ÐºÐ¸ Ð¿Ð¾ Ð·Ð°Ð¿ÑÐ¾ÑÑ ÑÐ¸ÑÑÐµÐ¼Ð° Ð½Ð°Ð´ÑÐ¸ÑÑÐµÐ¼Ð° Ð¿Ð¾Ð´ÑÐ¸ÑÑÐµÐ¼Ð° ÑÐ½Ð¸Ð²ÐµÑÑÐ¾Ð»Ð¾Ð³Ð¸Ñ" id="436" name="Google Shape;4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3225801"/>
            <a:ext cx="28765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Требование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Термин “требование” можно охарактеризовать как условие, при котором проект будет иметь успех.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Необходимо сначала разобраться с требованиями и только потом приступать к разработке.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Системный анализ</a:t>
            </a:r>
            <a:endParaRPr/>
          </a:p>
        </p:txBody>
      </p:sp>
      <p:sp>
        <p:nvSpPr>
          <p:cNvPr id="442" name="Google Shape;442;p74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pic>
        <p:nvPicPr>
          <p:cNvPr id="443" name="Google Shape;4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3143250"/>
            <a:ext cx="3844692" cy="350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1865" y="2959657"/>
            <a:ext cx="4256599" cy="350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Объектно-ориентированный </a:t>
            </a:r>
            <a:r>
              <a:rPr lang="en-US"/>
              <a:t>анализ</a:t>
            </a:r>
            <a:endParaRPr/>
          </a:p>
        </p:txBody>
      </p:sp>
      <p:sp>
        <p:nvSpPr>
          <p:cNvPr id="450" name="Google Shape;450;p75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Объекты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Классы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Объектно-ориентированный анализ</a:t>
            </a:r>
            <a:endParaRPr/>
          </a:p>
        </p:txBody>
      </p:sp>
      <p:sp>
        <p:nvSpPr>
          <p:cNvPr id="456" name="Google Shape;456;p76"/>
          <p:cNvSpPr txBox="1"/>
          <p:nvPr>
            <p:ph idx="1" type="body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абстрагирование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инкапсуляция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иерархия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</a:pPr>
            <a:r>
              <a:rPr lang="en-US"/>
              <a:t>модульность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Требование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Наличие требований позволяет связывать команду и заказчика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Фокус только на необходимом функционале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Виды требований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У каждого продукта при разработке должна быть выстроенная иерархия требований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Важно понимать, что каждый из видов требований напрямую связан с другим видом и имеет иерархические ступени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Пирамида из книги Леффингуэлла и Уидрига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425" y="1436567"/>
            <a:ext cx="7003899" cy="39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0" y="943500"/>
            <a:ext cx="8839201" cy="497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_super_theme">
  <a:themeElements>
    <a:clrScheme name="Палитра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